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33CC"/>
    <a:srgbClr val="CC66FF"/>
    <a:srgbClr val="00CC99"/>
    <a:srgbClr val="33CCCC"/>
    <a:srgbClr val="003AF2"/>
    <a:srgbClr val="060FBA"/>
    <a:srgbClr val="A50021"/>
    <a:srgbClr val="FBAE5C"/>
    <a:srgbClr val="F07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-1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7A2CFF-8B03-4E4F-B7C3-269960625C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A678E-7C72-479F-B200-6C20C0256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3E3178-9902-4D0F-ADEE-201B466BF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7DE4E2-515B-411A-9ADC-E8B13136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8F44A0-FA2D-4485-BD21-C06B1508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04F0DD-A31A-4136-A5F0-5FB380E2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41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4051A-0FA8-4290-8488-65BE8B87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1E1807-1D2C-40B7-B5C1-E03BCDA75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1E1274-AA82-49FA-B0EC-D231F823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D94981-14A0-4526-89B7-AEAA9618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EC41BC-3B66-4AED-AEF5-3648CB7F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0CF99D-C5AB-400B-87C4-5D94C57EE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304C97-09AF-477E-A64F-9415B969B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1827C-4D0F-4F0A-AF18-8D03935E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ED9DA7-8AD3-44AD-B1B4-4B6EBAE1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075CD9-463A-4506-AA3B-F63EA19A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A9A0E-1044-4A3B-B8AE-49A610FC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201EED-A7A9-432B-81A0-5D676C49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A94FE5-7DAE-4032-810D-1C3BEEE5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5A09F6-9CFC-47D3-A8C0-4BA0A9A9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9F2584-BBBC-40D7-9D97-BFBD6FEE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5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AF9F0-A9A3-4255-8241-86F24AA6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ABE1A3-300C-44FF-B7FE-9576507F6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A44F0E-4FAB-4DFF-9B7C-8EE5A956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F95773-C916-4676-BC02-211EE30F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F98191-EC72-4247-B57D-1BF49698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35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AC6E8-19E6-4B60-A7AE-E5DD0A56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ABC3B5-D907-4063-8416-051DB64E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9D649A-4938-41AA-839C-AC64211A3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AA928-C7E9-43AA-8733-35F28EEC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4182C4-EAAF-43F5-A0DB-C900075E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EEE136-2F2B-48C3-A0FE-9A23AF352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36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DA044-6C67-47BD-A6AE-755D1689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37AE94-CFCC-4C05-AA14-8E6154FA1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03066F-282F-447B-83E2-76896CE27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76687B-D35D-4C13-96CC-243961B50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DF7C65-DCC9-4B03-8B3C-BB4A5136A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CE2B67-E330-4A7A-82F4-0ABA2C11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8BB7CF-ACC3-4A8C-9DBC-01786B665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1EB7E27-EFDB-4141-A22A-E7DFC1A0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75038-9672-4F23-89D2-C4FF18B3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9742EE8-02BC-4FC0-A3DD-1D23F282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7BE0AD8-71F1-4F6A-BCA2-0A5DF2A5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F576BD-A1B6-43AC-A4D6-79F8FA3E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1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08F0C4-AA66-4335-838C-50CE9C083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E77A4C-C032-4DC9-A422-F26DED63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7F8A6D-A983-4F62-8218-D898681D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45E-2F11-462F-8C58-432C8AFE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5FC6FB-5DD4-4370-85C9-F60FAED46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CFB892-3C09-4B19-86BC-C8464C9D8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C4DC96-047E-4F8E-887C-3E09620E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6D94F3-D9D4-4DAE-A722-CFF317AC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CF0691-C2CF-4F6F-A29B-ADC1F30E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61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1546D-A156-4A7F-AA30-8D1B734E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8A9463-B303-447C-8CDB-A117BB324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320DE-7DE7-4D03-B536-F2B219A0C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DA5F2-F892-4B04-80DC-3D9C521D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1C5EAD-8328-4D5F-954C-124B144F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3F8530-C780-496F-997F-ADA7BBB6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3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5BFA40-4310-49D7-9DAA-9BF521999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677C72-E561-4356-BAA1-F5628148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37F7A7-8DFD-4E32-9380-7B2AF4CC9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1422CC-B73B-495E-ABA4-868692839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4C286-F735-407F-AC2A-F819C361EE5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0C959F-0B6B-4846-A8D9-568E9A2CA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D0C49A-AB86-4364-985D-39402FC8E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1FEBA-EF80-4905-BDB1-86F50D666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13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microsoft.com/office/2017/06/relationships/model3d" Target="../media/model3d2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7.png"/><Relationship Id="rId4" Type="http://schemas.microsoft.com/office/2017/06/relationships/model3d" Target="../media/model3d1.glb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49BCC-41E3-46A3-B137-3BC13E967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58" y="1627464"/>
            <a:ext cx="11150180" cy="2263640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 Black" panose="020B0A02050000000004" pitchFamily="34" charset="0"/>
                <a:ea typeface="Inter Black" panose="020B0A02050000000004" pitchFamily="34" charset="0"/>
                <a:cs typeface="Inter Black" panose="020B0A02050000000004" pitchFamily="34" charset="0"/>
              </a:rPr>
              <a:t>WEB-</a:t>
            </a:r>
            <a:r>
              <a:rPr lang="ru-RU" sz="48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 Black" panose="020B0A02050000000004" pitchFamily="34" charset="0"/>
                <a:ea typeface="Inter Black" panose="020B0A02050000000004" pitchFamily="34" charset="0"/>
                <a:cs typeface="Inter Black" panose="020B0A02050000000004" pitchFamily="34" charset="0"/>
              </a:rPr>
              <a:t>Приложение для организации работы средней школы №1 г. Полоцка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200ECE-A4DC-4BCB-8E18-85F11AD8E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0291" y="4493677"/>
            <a:ext cx="6621710" cy="1655762"/>
          </a:xfrm>
        </p:spPr>
        <p:txBody>
          <a:bodyPr>
            <a:normAutofit fontScale="92500"/>
          </a:bodyPr>
          <a:lstStyle/>
          <a:p>
            <a:pPr algn="l"/>
            <a:r>
              <a:rPr lang="ru-RU" u="sng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Руководитель</a:t>
            </a:r>
            <a:r>
              <a:rPr lang="ru-RU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ru-RU" i="1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Кравченко Юрий Николаевич, старший преподаватель кафедры технологий программирования</a:t>
            </a:r>
          </a:p>
          <a:p>
            <a:pPr algn="l"/>
            <a:r>
              <a:rPr lang="ru-RU" u="sng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Выполнил</a:t>
            </a:r>
            <a:r>
              <a:rPr lang="ru-RU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ru-RU" i="1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Кригин Кирилл Андреевич, группа 17-ИТ-3</a:t>
            </a:r>
          </a:p>
        </p:txBody>
      </p:sp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2A7A40A7-CE41-451C-8FE1-3DC741843960}"/>
              </a:ext>
            </a:extLst>
          </p:cNvPr>
          <p:cNvSpPr txBox="1">
            <a:spLocks/>
          </p:cNvSpPr>
          <p:nvPr/>
        </p:nvSpPr>
        <p:spPr>
          <a:xfrm>
            <a:off x="174958" y="285227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2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Учреждение образования 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2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«Полоцкий государственный университет»</a:t>
            </a:r>
          </a:p>
        </p:txBody>
      </p:sp>
    </p:spTree>
    <p:extLst>
      <p:ext uri="{BB962C8B-B14F-4D97-AF65-F5344CB8AC3E}">
        <p14:creationId xmlns:p14="http://schemas.microsoft.com/office/powerpoint/2010/main" val="420635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FEBB5-D964-4A88-9444-395CE6DFC2CB}"/>
              </a:ext>
            </a:extLst>
          </p:cNvPr>
          <p:cNvSpPr txBox="1"/>
          <p:nvPr/>
        </p:nvSpPr>
        <p:spPr>
          <a:xfrm>
            <a:off x="3590925" y="928526"/>
            <a:ext cx="500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Roboto" panose="02000000000000000000" pitchFamily="2" charset="0"/>
                <a:ea typeface="Roboto" panose="02000000000000000000" pitchFamily="2" charset="0"/>
              </a:rPr>
              <a:t>Восстановление пароля</a:t>
            </a:r>
          </a:p>
        </p:txBody>
      </p:sp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451BFDEC-FFF6-40F0-B18B-669CA7503413}"/>
              </a:ext>
            </a:extLst>
          </p:cNvPr>
          <p:cNvSpPr txBox="1">
            <a:spLocks/>
          </p:cNvSpPr>
          <p:nvPr/>
        </p:nvSpPr>
        <p:spPr>
          <a:xfrm>
            <a:off x="174958" y="123302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Экранные формы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F049D1-5F86-4CE2-83AF-28C240B3BE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05" y="1451746"/>
            <a:ext cx="2420869" cy="5243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6F0257-718B-40ED-BED9-115DCAC8FE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667" y="1451745"/>
            <a:ext cx="7464498" cy="52433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179CA-A2B8-4F10-82C8-6EA2118B6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826" y="1890310"/>
            <a:ext cx="845938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6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FEBB5-D964-4A88-9444-395CE6DFC2CB}"/>
              </a:ext>
            </a:extLst>
          </p:cNvPr>
          <p:cNvSpPr txBox="1"/>
          <p:nvPr/>
        </p:nvSpPr>
        <p:spPr>
          <a:xfrm>
            <a:off x="3965062" y="928526"/>
            <a:ext cx="421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Roboto" panose="02000000000000000000" pitchFamily="2" charset="0"/>
                <a:ea typeface="Roboto" panose="02000000000000000000" pitchFamily="2" charset="0"/>
              </a:rPr>
              <a:t>Родители</a:t>
            </a:r>
          </a:p>
        </p:txBody>
      </p:sp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451BFDEC-FFF6-40F0-B18B-669CA7503413}"/>
              </a:ext>
            </a:extLst>
          </p:cNvPr>
          <p:cNvSpPr txBox="1">
            <a:spLocks/>
          </p:cNvSpPr>
          <p:nvPr/>
        </p:nvSpPr>
        <p:spPr>
          <a:xfrm>
            <a:off x="174958" y="123302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Экранные формы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D3F07C-1858-44BE-A999-590167FA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85"/>
            <a:ext cx="12192000" cy="35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FEBB5-D964-4A88-9444-395CE6DFC2CB}"/>
              </a:ext>
            </a:extLst>
          </p:cNvPr>
          <p:cNvSpPr txBox="1"/>
          <p:nvPr/>
        </p:nvSpPr>
        <p:spPr>
          <a:xfrm>
            <a:off x="3965062" y="928526"/>
            <a:ext cx="421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Roboto" panose="02000000000000000000" pitchFamily="2" charset="0"/>
                <a:ea typeface="Roboto" panose="02000000000000000000" pitchFamily="2" charset="0"/>
              </a:rPr>
              <a:t>Учащиеся</a:t>
            </a:r>
          </a:p>
        </p:txBody>
      </p:sp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451BFDEC-FFF6-40F0-B18B-669CA7503413}"/>
              </a:ext>
            </a:extLst>
          </p:cNvPr>
          <p:cNvSpPr txBox="1">
            <a:spLocks/>
          </p:cNvSpPr>
          <p:nvPr/>
        </p:nvSpPr>
        <p:spPr>
          <a:xfrm>
            <a:off x="174958" y="123302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Экранные формы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601A7F-48AC-4938-B769-F82B83E6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039"/>
            <a:ext cx="12192000" cy="49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FEBB5-D964-4A88-9444-395CE6DFC2CB}"/>
              </a:ext>
            </a:extLst>
          </p:cNvPr>
          <p:cNvSpPr txBox="1"/>
          <p:nvPr/>
        </p:nvSpPr>
        <p:spPr>
          <a:xfrm>
            <a:off x="3965062" y="928526"/>
            <a:ext cx="421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Roboto" panose="02000000000000000000" pitchFamily="2" charset="0"/>
                <a:ea typeface="Roboto" panose="02000000000000000000" pitchFamily="2" charset="0"/>
              </a:rPr>
              <a:t>Сотрудники</a:t>
            </a:r>
          </a:p>
        </p:txBody>
      </p:sp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451BFDEC-FFF6-40F0-B18B-669CA7503413}"/>
              </a:ext>
            </a:extLst>
          </p:cNvPr>
          <p:cNvSpPr txBox="1">
            <a:spLocks/>
          </p:cNvSpPr>
          <p:nvPr/>
        </p:nvSpPr>
        <p:spPr>
          <a:xfrm>
            <a:off x="174958" y="123302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Экранные формы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73D6E1-B5BE-452A-89EA-97E785F9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" y="1451746"/>
            <a:ext cx="12192000" cy="56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FEBB5-D964-4A88-9444-395CE6DFC2CB}"/>
              </a:ext>
            </a:extLst>
          </p:cNvPr>
          <p:cNvSpPr txBox="1"/>
          <p:nvPr/>
        </p:nvSpPr>
        <p:spPr>
          <a:xfrm>
            <a:off x="3965062" y="928526"/>
            <a:ext cx="421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Roboto" panose="02000000000000000000" pitchFamily="2" charset="0"/>
                <a:ea typeface="Roboto" panose="02000000000000000000" pitchFamily="2" charset="0"/>
              </a:rPr>
              <a:t>Успеваемость</a:t>
            </a:r>
          </a:p>
        </p:txBody>
      </p:sp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451BFDEC-FFF6-40F0-B18B-669CA7503413}"/>
              </a:ext>
            </a:extLst>
          </p:cNvPr>
          <p:cNvSpPr txBox="1">
            <a:spLocks/>
          </p:cNvSpPr>
          <p:nvPr/>
        </p:nvSpPr>
        <p:spPr>
          <a:xfrm>
            <a:off x="174958" y="123302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Экранные формы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8D2208-03A0-4AE5-9AB5-8736A44B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81" y="1451746"/>
            <a:ext cx="12192000" cy="57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8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FEBB5-D964-4A88-9444-395CE6DFC2CB}"/>
              </a:ext>
            </a:extLst>
          </p:cNvPr>
          <p:cNvSpPr txBox="1"/>
          <p:nvPr/>
        </p:nvSpPr>
        <p:spPr>
          <a:xfrm>
            <a:off x="3965062" y="928526"/>
            <a:ext cx="421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Roboto" panose="02000000000000000000" pitchFamily="2" charset="0"/>
                <a:ea typeface="Roboto" panose="02000000000000000000" pitchFamily="2" charset="0"/>
              </a:rPr>
              <a:t>Расписание</a:t>
            </a:r>
          </a:p>
        </p:txBody>
      </p:sp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451BFDEC-FFF6-40F0-B18B-669CA7503413}"/>
              </a:ext>
            </a:extLst>
          </p:cNvPr>
          <p:cNvSpPr txBox="1">
            <a:spLocks/>
          </p:cNvSpPr>
          <p:nvPr/>
        </p:nvSpPr>
        <p:spPr>
          <a:xfrm>
            <a:off x="174958" y="123302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Экранные формы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9863D6-BAED-4187-9378-C4E64536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58"/>
            <a:ext cx="12192000" cy="39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FEBB5-D964-4A88-9444-395CE6DFC2CB}"/>
              </a:ext>
            </a:extLst>
          </p:cNvPr>
          <p:cNvSpPr txBox="1"/>
          <p:nvPr/>
        </p:nvSpPr>
        <p:spPr>
          <a:xfrm>
            <a:off x="3965062" y="928526"/>
            <a:ext cx="421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Roboto" panose="02000000000000000000" pitchFamily="2" charset="0"/>
                <a:ea typeface="Roboto" panose="02000000000000000000" pitchFamily="2" charset="0"/>
              </a:rPr>
              <a:t>Мероприятия</a:t>
            </a:r>
          </a:p>
        </p:txBody>
      </p:sp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451BFDEC-FFF6-40F0-B18B-669CA7503413}"/>
              </a:ext>
            </a:extLst>
          </p:cNvPr>
          <p:cNvSpPr txBox="1">
            <a:spLocks/>
          </p:cNvSpPr>
          <p:nvPr/>
        </p:nvSpPr>
        <p:spPr>
          <a:xfrm>
            <a:off x="174958" y="123302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Экранные формы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E67EB2-426E-42DF-9B13-B212CF86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81" y="1451746"/>
            <a:ext cx="12192000" cy="56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0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FEBB5-D964-4A88-9444-395CE6DFC2CB}"/>
              </a:ext>
            </a:extLst>
          </p:cNvPr>
          <p:cNvSpPr txBox="1"/>
          <p:nvPr/>
        </p:nvSpPr>
        <p:spPr>
          <a:xfrm>
            <a:off x="3965062" y="928526"/>
            <a:ext cx="421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Roboto" panose="02000000000000000000" pitchFamily="2" charset="0"/>
                <a:ea typeface="Roboto" panose="02000000000000000000" pitchFamily="2" charset="0"/>
              </a:rPr>
              <a:t>Личный кабинет</a:t>
            </a:r>
          </a:p>
        </p:txBody>
      </p:sp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451BFDEC-FFF6-40F0-B18B-669CA7503413}"/>
              </a:ext>
            </a:extLst>
          </p:cNvPr>
          <p:cNvSpPr txBox="1">
            <a:spLocks/>
          </p:cNvSpPr>
          <p:nvPr/>
        </p:nvSpPr>
        <p:spPr>
          <a:xfrm>
            <a:off x="174958" y="123302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Экранные формы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000CE-C2BD-47F5-ADA2-212EAFAF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172"/>
            <a:ext cx="12192000" cy="49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9AEDA09-F38E-45A9-9DF1-77584AB589B0}"/>
              </a:ext>
            </a:extLst>
          </p:cNvPr>
          <p:cNvSpPr txBox="1">
            <a:spLocks/>
          </p:cNvSpPr>
          <p:nvPr/>
        </p:nvSpPr>
        <p:spPr>
          <a:xfrm>
            <a:off x="641759" y="348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Стоимость разработки программного продукта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CAD45A-1007-4F52-B396-FE6FFE1EF2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750" y="2381250"/>
            <a:ext cx="9164320" cy="3971925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08A4695-9CD4-4357-BBCC-9555E51DA084}"/>
              </a:ext>
            </a:extLst>
          </p:cNvPr>
          <p:cNvSpPr txBox="1">
            <a:spLocks/>
          </p:cNvSpPr>
          <p:nvPr/>
        </p:nvSpPr>
        <p:spPr>
          <a:xfrm>
            <a:off x="1428750" y="1766490"/>
            <a:ext cx="6349591" cy="522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Плановая себестоимость = 31 931,63 </a:t>
            </a:r>
            <a:r>
              <a:rPr lang="ru-RU" sz="2800" dirty="0" err="1"/>
              <a:t>б.р</a:t>
            </a:r>
            <a:endParaRPr lang="ru-RU" sz="20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8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B1A04F3-1D51-4D49-92DE-EFE261A98BD6}"/>
              </a:ext>
            </a:extLst>
          </p:cNvPr>
          <p:cNvSpPr txBox="1">
            <a:spLocks/>
          </p:cNvSpPr>
          <p:nvPr/>
        </p:nvSpPr>
        <p:spPr>
          <a:xfrm>
            <a:off x="641759" y="348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Выводы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A8A12479-F62E-405D-B1C3-882B73F7977A}"/>
              </a:ext>
            </a:extLst>
          </p:cNvPr>
          <p:cNvGrpSpPr>
            <a:grpSpLocks/>
          </p:cNvGrpSpPr>
          <p:nvPr/>
        </p:nvGrpSpPr>
        <p:grpSpPr bwMode="auto">
          <a:xfrm>
            <a:off x="641759" y="5025245"/>
            <a:ext cx="5884863" cy="555625"/>
            <a:chOff x="1248" y="1440"/>
            <a:chExt cx="3707" cy="350"/>
          </a:xfrm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969366B0-A702-4B4E-94DA-7562F3C12CA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1790"/>
              <a:ext cx="3515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CF52683F-C210-4B81-A6D9-56C9FDD07D6F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FF7C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20B0A05D-A064-4CBF-96BD-2F25CD1DE80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1446"/>
              <a:ext cx="18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Работать с оценками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CD33E468-5275-4E5E-8763-66F45805D48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4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10" name="Group 7">
            <a:extLst>
              <a:ext uri="{FF2B5EF4-FFF2-40B4-BE49-F238E27FC236}">
                <a16:creationId xmlns:a16="http://schemas.microsoft.com/office/drawing/2014/main" id="{8EDD5210-3BE4-48B7-A2E8-83802EF71E2B}"/>
              </a:ext>
            </a:extLst>
          </p:cNvPr>
          <p:cNvGrpSpPr>
            <a:grpSpLocks/>
          </p:cNvGrpSpPr>
          <p:nvPr/>
        </p:nvGrpSpPr>
        <p:grpSpPr bwMode="auto">
          <a:xfrm>
            <a:off x="641759" y="2032851"/>
            <a:ext cx="5884866" cy="555625"/>
            <a:chOff x="1248" y="2030"/>
            <a:chExt cx="3707" cy="350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154C713E-62D1-4EA5-9E02-1A708550B9C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3515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F782502-3D4B-463E-B271-0EAD22983E2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745A998E-D19B-43C7-98C0-8E77EA3ED21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2072"/>
              <a:ext cx="319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Оптимизировать временные затраты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3A52370E-4625-4844-BA0B-D73799B59AB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3F04CC4A-ECFD-4375-9EBF-042DBFA64CC5}"/>
              </a:ext>
            </a:extLst>
          </p:cNvPr>
          <p:cNvGrpSpPr>
            <a:grpSpLocks/>
          </p:cNvGrpSpPr>
          <p:nvPr/>
        </p:nvGrpSpPr>
        <p:grpSpPr bwMode="auto">
          <a:xfrm>
            <a:off x="641759" y="2844014"/>
            <a:ext cx="5884868" cy="838200"/>
            <a:chOff x="1248" y="2462"/>
            <a:chExt cx="3707" cy="528"/>
          </a:xfrm>
        </p:grpSpPr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3132725B-8FE2-4964-83C5-15A513C5501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515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F6F8ACC5-3087-4280-9E0D-799EB001ED8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F7FE3B09-5A2A-4D46-883A-F6A70757C92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4" y="2462"/>
              <a:ext cx="319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Хранить информацию о сотрудниках, учащихся, родителях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ACF5D804-EA2B-4B93-8659-D2B8C3F112D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01759B57-C900-4D25-8CEA-B656DF6F7852}"/>
              </a:ext>
            </a:extLst>
          </p:cNvPr>
          <p:cNvGrpSpPr>
            <a:grpSpLocks/>
          </p:cNvGrpSpPr>
          <p:nvPr/>
        </p:nvGrpSpPr>
        <p:grpSpPr bwMode="auto">
          <a:xfrm>
            <a:off x="640174" y="4090202"/>
            <a:ext cx="5886450" cy="555625"/>
            <a:chOff x="1248" y="3230"/>
            <a:chExt cx="3708" cy="350"/>
          </a:xfrm>
        </p:grpSpPr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B56752C7-D420-4FD4-AC83-077503BBFE5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515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96E3FA2-F0A6-4B9C-8D97-1F55D4A00AD5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3F86C2BD-E8D4-438D-82B0-B47645D854D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3267"/>
              <a:ext cx="21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Работать с расписанием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E861907B-D6DE-4D73-993E-620C6A37D84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id="{702DDF81-8E2B-48AF-823B-126740878413}"/>
              </a:ext>
            </a:extLst>
          </p:cNvPr>
          <p:cNvGrpSpPr>
            <a:grpSpLocks/>
          </p:cNvGrpSpPr>
          <p:nvPr/>
        </p:nvGrpSpPr>
        <p:grpSpPr bwMode="auto">
          <a:xfrm>
            <a:off x="639789" y="5996753"/>
            <a:ext cx="5884863" cy="557213"/>
            <a:chOff x="1248" y="3229"/>
            <a:chExt cx="3707" cy="351"/>
          </a:xfrm>
        </p:grpSpPr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87870574-946D-4A1B-ABA1-FEDEFA693F3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3580"/>
              <a:ext cx="3515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036994B4-B2F4-47CF-B57A-A5824D9A8667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2C4F5D46-3A9E-4AF5-9195-45FDCB224A6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3229"/>
              <a:ext cx="235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Работать с мероприятиями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46B13B53-1B31-49BE-AD1C-5358DFC87E5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5</a:t>
              </a:r>
            </a:p>
          </p:txBody>
        </p: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516BCEA8-E45A-4E8C-8539-DD3E0B17C528}"/>
              </a:ext>
            </a:extLst>
          </p:cNvPr>
          <p:cNvSpPr txBox="1">
            <a:spLocks/>
          </p:cNvSpPr>
          <p:nvPr/>
        </p:nvSpPr>
        <p:spPr>
          <a:xfrm>
            <a:off x="641759" y="1232746"/>
            <a:ext cx="6349591" cy="522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Приложение </a:t>
            </a:r>
            <a:r>
              <a:rPr lang="ru-RU" sz="2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позволяет:</a:t>
            </a:r>
            <a:endParaRPr lang="ru-RU" sz="20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1" name="Трехмерная модель 30" descr="Surface Book 2 с диагональю экрана 15 дюймов">
                <a:extLst>
                  <a:ext uri="{FF2B5EF4-FFF2-40B4-BE49-F238E27FC236}">
                    <a16:creationId xmlns:a16="http://schemas.microsoft.com/office/drawing/2014/main" id="{B5FDA0BF-66B5-47FA-80D4-06247C2470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226796"/>
                  </p:ext>
                </p:extLst>
              </p:nvPr>
            </p:nvGraphicFramePr>
            <p:xfrm>
              <a:off x="7212677" y="1775978"/>
              <a:ext cx="4391026" cy="41750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91026" cy="4175035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594812" ay="-1592893" az="-2679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1" name="Трехмерная модель 30" descr="Surface Book 2 с диагональю экрана 15 дюймов">
                <a:extLst>
                  <a:ext uri="{FF2B5EF4-FFF2-40B4-BE49-F238E27FC236}">
                    <a16:creationId xmlns:a16="http://schemas.microsoft.com/office/drawing/2014/main" id="{B5FDA0BF-66B5-47FA-80D4-06247C2470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2677" y="1775978"/>
                <a:ext cx="4391026" cy="41750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53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C7AC827-CEE0-4D2B-8B6A-380B4C495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3834">
            <a:off x="3613845" y="-751501"/>
            <a:ext cx="4571428" cy="45714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4B036-9372-45A6-A470-6D5588F6D0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1759" y="348347"/>
            <a:ext cx="10515600" cy="1325563"/>
          </a:xfrm>
        </p:spPr>
        <p:txBody>
          <a:bodyPr/>
          <a:lstStyle/>
          <a:p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Актуальность</a:t>
            </a:r>
          </a:p>
        </p:txBody>
      </p:sp>
      <p:pic>
        <p:nvPicPr>
          <p:cNvPr id="1026" name="Picture 2" descr="https://avatars.mds.yandex.net/get-zen_doc/1898242/pub_5e359314b368e1065ae679c1_5e3593bc2ce8d734259b9caf/scale_1200">
            <a:extLst>
              <a:ext uri="{FF2B5EF4-FFF2-40B4-BE49-F238E27FC236}">
                <a16:creationId xmlns:a16="http://schemas.microsoft.com/office/drawing/2014/main" id="{2CE0F847-43E2-4810-B453-27342D46D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17" y="1993011"/>
            <a:ext cx="5301274" cy="3466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3BEFFEC6-0231-4DAA-8406-F42005C5186C}"/>
              </a:ext>
            </a:extLst>
          </p:cNvPr>
          <p:cNvGrpSpPr>
            <a:grpSpLocks/>
          </p:cNvGrpSpPr>
          <p:nvPr/>
        </p:nvGrpSpPr>
        <p:grpSpPr bwMode="auto">
          <a:xfrm>
            <a:off x="641759" y="2603562"/>
            <a:ext cx="4383247" cy="555625"/>
            <a:chOff x="1248" y="2030"/>
            <a:chExt cx="3216" cy="350"/>
          </a:xfrm>
        </p:grpSpPr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5EB328F6-F29B-4719-BC00-B87F71FC190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8976EAF-C6D8-40C9-BD3C-BE9644938EB0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95804B31-ED93-48D4-B8A3-5D459023CB5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99" y="2030"/>
              <a:ext cx="10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Удобство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F705397C-F863-4C4F-824F-C837E0389E7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1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12">
            <a:extLst>
              <a:ext uri="{FF2B5EF4-FFF2-40B4-BE49-F238E27FC236}">
                <a16:creationId xmlns:a16="http://schemas.microsoft.com/office/drawing/2014/main" id="{A928AF80-A188-49C0-BDCD-8AD174C959E7}"/>
              </a:ext>
            </a:extLst>
          </p:cNvPr>
          <p:cNvGrpSpPr>
            <a:grpSpLocks/>
          </p:cNvGrpSpPr>
          <p:nvPr/>
        </p:nvGrpSpPr>
        <p:grpSpPr bwMode="auto">
          <a:xfrm>
            <a:off x="547717" y="3490479"/>
            <a:ext cx="4477759" cy="555625"/>
            <a:chOff x="1248" y="2640"/>
            <a:chExt cx="3216" cy="350"/>
          </a:xfrm>
        </p:grpSpPr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E7885DC1-9A1E-4BCC-9121-79E79D83DFE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74597E2C-B48B-4023-BD5B-987C93181D9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3" name="Text Box 15">
              <a:extLst>
                <a:ext uri="{FF2B5EF4-FFF2-40B4-BE49-F238E27FC236}">
                  <a16:creationId xmlns:a16="http://schemas.microsoft.com/office/drawing/2014/main" id="{3F94DD62-76ED-4A99-8D61-BA40EBFEA3B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51" y="2643"/>
              <a:ext cx="119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Инновации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E88ECC7D-65EC-4799-B326-D815472E55D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13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7E36AD7F-86B8-4DE3-90AB-50F1F8C7BF22}"/>
              </a:ext>
            </a:extLst>
          </p:cNvPr>
          <p:cNvGrpSpPr>
            <a:grpSpLocks/>
          </p:cNvGrpSpPr>
          <p:nvPr/>
        </p:nvGrpSpPr>
        <p:grpSpPr bwMode="auto">
          <a:xfrm>
            <a:off x="547247" y="4420925"/>
            <a:ext cx="4477759" cy="555625"/>
            <a:chOff x="1248" y="3230"/>
            <a:chExt cx="3216" cy="350"/>
          </a:xfrm>
        </p:grpSpPr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9597E420-3127-4BBA-A840-3C3AE9F17CB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A981D8E2-A358-4E31-84D3-70B4E6A3FE6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FA88172D-0FB0-4FEF-9EB5-6B38C045560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51" y="3245"/>
              <a:ext cx="215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Структурированность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273F010F-282C-4485-95CF-AC7FB3DF028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13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3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13ECF7E-C723-493E-ABD6-6E35CA891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58" y="1627464"/>
            <a:ext cx="11150180" cy="2263640"/>
          </a:xfrm>
        </p:spPr>
        <p:txBody>
          <a:bodyPr anchor="ctr">
            <a:noAutofit/>
          </a:bodyPr>
          <a:lstStyle/>
          <a:p>
            <a:r>
              <a:rPr lang="ru-RU" sz="48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 Black" panose="020B0A02050000000004" pitchFamily="34" charset="0"/>
                <a:ea typeface="Inter Black" panose="020B0A02050000000004" pitchFamily="34" charset="0"/>
                <a:cs typeface="Inter Black" panose="020B0A02050000000004" pitchFamily="34" charset="0"/>
              </a:rPr>
              <a:t>СПАСИБО ЗА ВНИМАНИЕ!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AC56B0D4-0DD3-4540-9C30-9E8D0508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0291" y="4493677"/>
            <a:ext cx="6621710" cy="1655762"/>
          </a:xfrm>
        </p:spPr>
        <p:txBody>
          <a:bodyPr>
            <a:normAutofit fontScale="92500"/>
          </a:bodyPr>
          <a:lstStyle/>
          <a:p>
            <a:pPr algn="l"/>
            <a:r>
              <a:rPr lang="ru-RU" u="sng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Руководитель</a:t>
            </a:r>
            <a:r>
              <a:rPr lang="ru-RU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ru-RU" i="1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Кравченко Юрий Николаевич, старший преподаватель кафедры технологий программирования</a:t>
            </a:r>
          </a:p>
          <a:p>
            <a:pPr algn="l"/>
            <a:r>
              <a:rPr lang="ru-RU" u="sng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Выполнил</a:t>
            </a:r>
            <a:r>
              <a:rPr lang="ru-RU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ru-RU" i="1" dirty="0">
                <a:ln w="3175">
                  <a:noFill/>
                </a:ln>
                <a:solidFill>
                  <a:srgbClr val="A5002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Кригин Кирилл Андреевич, группа 17-ИТ-3</a:t>
            </a:r>
          </a:p>
        </p:txBody>
      </p:sp>
    </p:spTree>
    <p:extLst>
      <p:ext uri="{BB962C8B-B14F-4D97-AF65-F5344CB8AC3E}">
        <p14:creationId xmlns:p14="http://schemas.microsoft.com/office/powerpoint/2010/main" val="1544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9AEDA09-F38E-45A9-9DF1-77584AB589B0}"/>
              </a:ext>
            </a:extLst>
          </p:cNvPr>
          <p:cNvSpPr txBox="1">
            <a:spLocks/>
          </p:cNvSpPr>
          <p:nvPr/>
        </p:nvSpPr>
        <p:spPr>
          <a:xfrm>
            <a:off x="641759" y="348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Цель проекта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A8464-BD91-42DA-8A21-BA7FFD560F5F}"/>
              </a:ext>
            </a:extLst>
          </p:cNvPr>
          <p:cNvSpPr txBox="1"/>
          <p:nvPr/>
        </p:nvSpPr>
        <p:spPr>
          <a:xfrm>
            <a:off x="1631437" y="1896582"/>
            <a:ext cx="9274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</a:rPr>
              <a:t>Значительное упрощение работы с информацией в  школе</a:t>
            </a:r>
          </a:p>
        </p:txBody>
      </p:sp>
      <p:pic>
        <p:nvPicPr>
          <p:cNvPr id="15" name="Рисунок 14" descr="Цель">
            <a:extLst>
              <a:ext uri="{FF2B5EF4-FFF2-40B4-BE49-F238E27FC236}">
                <a16:creationId xmlns:a16="http://schemas.microsoft.com/office/drawing/2014/main" id="{B1B0516D-B247-4435-B38F-5F7BF8B2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407" y="1861767"/>
            <a:ext cx="914400" cy="914400"/>
          </a:xfrm>
          <a:prstGeom prst="rect">
            <a:avLst/>
          </a:prstGeom>
        </p:spPr>
      </p:pic>
      <p:pic>
        <p:nvPicPr>
          <p:cNvPr id="17" name="Рисунок 16" descr="Цель">
            <a:extLst>
              <a:ext uri="{FF2B5EF4-FFF2-40B4-BE49-F238E27FC236}">
                <a16:creationId xmlns:a16="http://schemas.microsoft.com/office/drawing/2014/main" id="{8EEBAF7A-E5E1-4928-95B2-E6B64DF8A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407" y="290901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682849-075C-4EAB-91FF-489E05F080F7}"/>
              </a:ext>
            </a:extLst>
          </p:cNvPr>
          <p:cNvSpPr txBox="1"/>
          <p:nvPr/>
        </p:nvSpPr>
        <p:spPr>
          <a:xfrm>
            <a:off x="1631436" y="3104605"/>
            <a:ext cx="927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</a:rPr>
              <a:t>Оптимизация времени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Трехмерная модель 18" descr="Центр мишени">
                <a:extLst>
                  <a:ext uri="{FF2B5EF4-FFF2-40B4-BE49-F238E27FC236}">
                    <a16:creationId xmlns:a16="http://schemas.microsoft.com/office/drawing/2014/main" id="{0E14FEC0-1A0F-4624-95B6-7DC08B7D93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3519770"/>
                  </p:ext>
                </p:extLst>
              </p:nvPr>
            </p:nvGraphicFramePr>
            <p:xfrm>
              <a:off x="8572519" y="3494462"/>
              <a:ext cx="2333168" cy="24437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33168" cy="2443713"/>
                    </a:xfrm>
                    <a:prstGeom prst="rect">
                      <a:avLst/>
                    </a:prstGeom>
                  </am3d:spPr>
                  <am3d:camera>
                    <am3d:pos x="0" y="0" z="60296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309" d="1000000"/>
                    <am3d:preTrans dx="-1" dy="-10762396" dz="-4674376"/>
                    <am3d:scale>
                      <am3d:sx n="1000000" d="1000000"/>
                      <am3d:sy n="1000000" d="1000000"/>
                      <am3d:sz n="1000000" d="1000000"/>
                    </am3d:scale>
                    <am3d:rot ax="730636" ay="-1341061" az="-2814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Трехмерная модель 18" descr="Центр мишени">
                <a:extLst>
                  <a:ext uri="{FF2B5EF4-FFF2-40B4-BE49-F238E27FC236}">
                    <a16:creationId xmlns:a16="http://schemas.microsoft.com/office/drawing/2014/main" id="{0E14FEC0-1A0F-4624-95B6-7DC08B7D93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2519" y="3494462"/>
                <a:ext cx="2333168" cy="2443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Трехмерная модель 19" descr="Офисный компьютер">
                <a:extLst>
                  <a:ext uri="{FF2B5EF4-FFF2-40B4-BE49-F238E27FC236}">
                    <a16:creationId xmlns:a16="http://schemas.microsoft.com/office/drawing/2014/main" id="{89D974FE-D1F2-4617-AC48-7F2B1278F4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4711554"/>
                  </p:ext>
                </p:extLst>
              </p:nvPr>
            </p:nvGraphicFramePr>
            <p:xfrm>
              <a:off x="393867" y="3330069"/>
              <a:ext cx="4256844" cy="345690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256844" cy="3456901"/>
                    </a:xfrm>
                    <a:prstGeom prst="rect">
                      <a:avLst/>
                    </a:prstGeom>
                  </am3d:spPr>
                  <am3d:camera>
                    <am3d:pos x="0" y="0" z="673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67202" d="1000000"/>
                    <am3d:preTrans dx="0" dy="-1187294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7549" ay="1477860" az="10331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Трехмерная модель 19" descr="Офисный компьютер">
                <a:extLst>
                  <a:ext uri="{FF2B5EF4-FFF2-40B4-BE49-F238E27FC236}">
                    <a16:creationId xmlns:a16="http://schemas.microsoft.com/office/drawing/2014/main" id="{89D974FE-D1F2-4617-AC48-7F2B1278F4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867" y="3330069"/>
                <a:ext cx="4256844" cy="34569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73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237F5-5D46-4460-92F4-24D3C20EC9F2}"/>
              </a:ext>
            </a:extLst>
          </p:cNvPr>
          <p:cNvSpPr txBox="1">
            <a:spLocks/>
          </p:cNvSpPr>
          <p:nvPr/>
        </p:nvSpPr>
        <p:spPr>
          <a:xfrm>
            <a:off x="641759" y="348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Основные возможности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7AE41B3-48DC-439A-B6B8-707B612FB118}"/>
              </a:ext>
            </a:extLst>
          </p:cNvPr>
          <p:cNvGrpSpPr/>
          <p:nvPr/>
        </p:nvGrpSpPr>
        <p:grpSpPr>
          <a:xfrm>
            <a:off x="306197" y="4347318"/>
            <a:ext cx="2508309" cy="2162335"/>
            <a:chOff x="306197" y="4347318"/>
            <a:chExt cx="2508309" cy="2162335"/>
          </a:xfrm>
        </p:grpSpPr>
        <p:sp>
          <p:nvSpPr>
            <p:cNvPr id="3" name="Шестиугольник 2">
              <a:extLst>
                <a:ext uri="{FF2B5EF4-FFF2-40B4-BE49-F238E27FC236}">
                  <a16:creationId xmlns:a16="http://schemas.microsoft.com/office/drawing/2014/main" id="{39849FC8-F63E-4F8C-BF1B-A5879E980027}"/>
                </a:ext>
              </a:extLst>
            </p:cNvPr>
            <p:cNvSpPr/>
            <p:nvPr/>
          </p:nvSpPr>
          <p:spPr>
            <a:xfrm>
              <a:off x="306197" y="4347318"/>
              <a:ext cx="2508309" cy="2162335"/>
            </a:xfrm>
            <a:prstGeom prst="hexagon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050" name="Picture 2" descr="Иконка «Удобный» — скачай бесплатно PNG и векторе">
              <a:extLst>
                <a:ext uri="{FF2B5EF4-FFF2-40B4-BE49-F238E27FC236}">
                  <a16:creationId xmlns:a16="http://schemas.microsoft.com/office/drawing/2014/main" id="{B45BAA90-25D5-4717-9C7D-2799564E6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164" y="4358336"/>
              <a:ext cx="1064878" cy="106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518250-FFFF-489D-B4EF-643C28A32601}"/>
                </a:ext>
              </a:extLst>
            </p:cNvPr>
            <p:cNvSpPr txBox="1"/>
            <p:nvPr/>
          </p:nvSpPr>
          <p:spPr>
            <a:xfrm>
              <a:off x="724577" y="5260108"/>
              <a:ext cx="16715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</a:rPr>
                <a:t>Оперативность</a:t>
              </a:r>
            </a:p>
            <a:p>
              <a:pPr algn="ctr"/>
              <a:r>
                <a:rPr lang="ru-RU" dirty="0">
                  <a:solidFill>
                    <a:schemeClr val="bg1"/>
                  </a:solidFill>
                </a:rPr>
                <a:t>доступность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3397C46-7FB7-49C9-8566-2005D63D92DD}"/>
              </a:ext>
            </a:extLst>
          </p:cNvPr>
          <p:cNvGrpSpPr/>
          <p:nvPr/>
        </p:nvGrpSpPr>
        <p:grpSpPr>
          <a:xfrm>
            <a:off x="2938339" y="2956872"/>
            <a:ext cx="2508309" cy="2162335"/>
            <a:chOff x="2891404" y="2746222"/>
            <a:chExt cx="2508309" cy="2162335"/>
          </a:xfrm>
        </p:grpSpPr>
        <p:sp>
          <p:nvSpPr>
            <p:cNvPr id="8" name="Шестиугольник 7">
              <a:extLst>
                <a:ext uri="{FF2B5EF4-FFF2-40B4-BE49-F238E27FC236}">
                  <a16:creationId xmlns:a16="http://schemas.microsoft.com/office/drawing/2014/main" id="{175C7910-4DA3-49D8-90C4-FDC2E772DB97}"/>
                </a:ext>
              </a:extLst>
            </p:cNvPr>
            <p:cNvSpPr/>
            <p:nvPr/>
          </p:nvSpPr>
          <p:spPr>
            <a:xfrm>
              <a:off x="2891404" y="2746222"/>
              <a:ext cx="2508309" cy="2162335"/>
            </a:xfrm>
            <a:prstGeom prst="hexagon">
              <a:avLst/>
            </a:prstGeom>
            <a:solidFill>
              <a:srgbClr val="33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052" name="Picture 4" descr="график иконки. Скачать бесплатно иконки график | Страница 1">
              <a:extLst>
                <a:ext uri="{FF2B5EF4-FFF2-40B4-BE49-F238E27FC236}">
                  <a16:creationId xmlns:a16="http://schemas.microsoft.com/office/drawing/2014/main" id="{00113428-9B2B-4E10-8220-F64B7D2F9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955" y="2945234"/>
              <a:ext cx="759205" cy="759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03A29-ED12-4187-898B-77C443DB3344}"/>
                </a:ext>
              </a:extLst>
            </p:cNvPr>
            <p:cNvSpPr txBox="1"/>
            <p:nvPr/>
          </p:nvSpPr>
          <p:spPr>
            <a:xfrm>
              <a:off x="3377494" y="3827390"/>
              <a:ext cx="1536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Успеваемость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CF995881-333E-417D-BBC7-280381C7D38C}"/>
              </a:ext>
            </a:extLst>
          </p:cNvPr>
          <p:cNvGrpSpPr/>
          <p:nvPr/>
        </p:nvGrpSpPr>
        <p:grpSpPr>
          <a:xfrm>
            <a:off x="5575496" y="4342046"/>
            <a:ext cx="2508309" cy="2162335"/>
            <a:chOff x="5399713" y="4342046"/>
            <a:chExt cx="2508309" cy="2162335"/>
          </a:xfrm>
        </p:grpSpPr>
        <p:sp>
          <p:nvSpPr>
            <p:cNvPr id="11" name="Шестиугольник 10">
              <a:extLst>
                <a:ext uri="{FF2B5EF4-FFF2-40B4-BE49-F238E27FC236}">
                  <a16:creationId xmlns:a16="http://schemas.microsoft.com/office/drawing/2014/main" id="{C3C5EC91-53C1-43F1-8E8E-9B1C701AC5CD}"/>
                </a:ext>
              </a:extLst>
            </p:cNvPr>
            <p:cNvSpPr/>
            <p:nvPr/>
          </p:nvSpPr>
          <p:spPr>
            <a:xfrm>
              <a:off x="5399713" y="4342046"/>
              <a:ext cx="2508309" cy="2162335"/>
            </a:xfrm>
            <a:prstGeom prst="hexagon">
              <a:avLst/>
            </a:prstGeom>
            <a:solidFill>
              <a:srgbClr val="00CC99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054" name="Picture 6" descr="Emoji Hair clipart - Teacher, Emoji, School, transparent clip art">
              <a:extLst>
                <a:ext uri="{FF2B5EF4-FFF2-40B4-BE49-F238E27FC236}">
                  <a16:creationId xmlns:a16="http://schemas.microsoft.com/office/drawing/2014/main" id="{7C07F790-8861-4FCE-ACB9-5283F42A9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20" y="4431973"/>
              <a:ext cx="1112939" cy="1112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B67B2A-0109-432B-BB36-58C7F78BBAFF}"/>
                </a:ext>
              </a:extLst>
            </p:cNvPr>
            <p:cNvSpPr txBox="1"/>
            <p:nvPr/>
          </p:nvSpPr>
          <p:spPr>
            <a:xfrm>
              <a:off x="5771702" y="5544912"/>
              <a:ext cx="17643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</a:rPr>
                <a:t>Педагогический</a:t>
              </a:r>
            </a:p>
            <a:p>
              <a:pPr algn="ctr"/>
              <a:r>
                <a:rPr lang="ru-RU" dirty="0">
                  <a:solidFill>
                    <a:schemeClr val="bg1"/>
                  </a:solidFill>
                </a:rPr>
                <a:t>состав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C938E3C-3AAB-4E09-ABF7-E0908B5A26CD}"/>
              </a:ext>
            </a:extLst>
          </p:cNvPr>
          <p:cNvGrpSpPr/>
          <p:nvPr/>
        </p:nvGrpSpPr>
        <p:grpSpPr>
          <a:xfrm>
            <a:off x="306196" y="1542104"/>
            <a:ext cx="2508309" cy="2162335"/>
            <a:chOff x="306196" y="1542104"/>
            <a:chExt cx="2508309" cy="2162335"/>
          </a:xfrm>
        </p:grpSpPr>
        <p:sp>
          <p:nvSpPr>
            <p:cNvPr id="15" name="Шестиугольник 14">
              <a:extLst>
                <a:ext uri="{FF2B5EF4-FFF2-40B4-BE49-F238E27FC236}">
                  <a16:creationId xmlns:a16="http://schemas.microsoft.com/office/drawing/2014/main" id="{3F9477A9-1D0D-4659-AF62-323376E25DF8}"/>
                </a:ext>
              </a:extLst>
            </p:cNvPr>
            <p:cNvSpPr/>
            <p:nvPr/>
          </p:nvSpPr>
          <p:spPr>
            <a:xfrm>
              <a:off x="306196" y="1542104"/>
              <a:ext cx="2508309" cy="2162335"/>
            </a:xfrm>
            <a:prstGeom prst="hexagon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056" name="Picture 8" descr="Часы, управление, решения, расписание, время, Часы, работы бесплатно значок  из New Year Resolutions Icons">
              <a:extLst>
                <a:ext uri="{FF2B5EF4-FFF2-40B4-BE49-F238E27FC236}">
                  <a16:creationId xmlns:a16="http://schemas.microsoft.com/office/drawing/2014/main" id="{E8D38380-3FDA-4BB4-B58A-25701451C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164" y="1550995"/>
              <a:ext cx="1015068" cy="10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790B5-624B-4179-8E5F-06C97405C400}"/>
                </a:ext>
              </a:extLst>
            </p:cNvPr>
            <p:cNvSpPr txBox="1"/>
            <p:nvPr/>
          </p:nvSpPr>
          <p:spPr>
            <a:xfrm>
              <a:off x="641759" y="2544501"/>
              <a:ext cx="1874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</a:rPr>
                <a:t>Актуальное</a:t>
              </a:r>
            </a:p>
            <a:p>
              <a:pPr algn="ctr"/>
              <a:r>
                <a:rPr lang="ru-RU" dirty="0">
                  <a:solidFill>
                    <a:schemeClr val="bg1"/>
                  </a:solidFill>
                </a:rPr>
                <a:t>расписание</a:t>
              </a: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8C5A562-0BDE-4A0C-91F3-29AB42818488}"/>
              </a:ext>
            </a:extLst>
          </p:cNvPr>
          <p:cNvGrpSpPr/>
          <p:nvPr/>
        </p:nvGrpSpPr>
        <p:grpSpPr>
          <a:xfrm>
            <a:off x="5538134" y="1550995"/>
            <a:ext cx="2508309" cy="2162335"/>
            <a:chOff x="8263153" y="170802"/>
            <a:chExt cx="2508309" cy="2162335"/>
          </a:xfrm>
        </p:grpSpPr>
        <p:sp>
          <p:nvSpPr>
            <p:cNvPr id="17" name="Шестиугольник 16">
              <a:extLst>
                <a:ext uri="{FF2B5EF4-FFF2-40B4-BE49-F238E27FC236}">
                  <a16:creationId xmlns:a16="http://schemas.microsoft.com/office/drawing/2014/main" id="{47368E5B-43D1-4FC0-B8CA-221FC549409C}"/>
                </a:ext>
              </a:extLst>
            </p:cNvPr>
            <p:cNvSpPr/>
            <p:nvPr/>
          </p:nvSpPr>
          <p:spPr>
            <a:xfrm>
              <a:off x="8263153" y="170802"/>
              <a:ext cx="2508309" cy="2162335"/>
            </a:xfrm>
            <a:prstGeom prst="hexagon">
              <a:avLst/>
            </a:prstGeom>
            <a:solidFill>
              <a:srgbClr val="CC66FF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058" name="Picture 10" descr="E-mail | Бесплатно значок">
              <a:extLst>
                <a:ext uri="{FF2B5EF4-FFF2-40B4-BE49-F238E27FC236}">
                  <a16:creationId xmlns:a16="http://schemas.microsoft.com/office/drawing/2014/main" id="{727D4A7A-88B2-4EBA-8BC1-DAB573631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9555" y="256466"/>
              <a:ext cx="995503" cy="99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C01F8-A9F3-4821-A610-DBF06F6EFF80}"/>
                </a:ext>
              </a:extLst>
            </p:cNvPr>
            <p:cNvSpPr txBox="1"/>
            <p:nvPr/>
          </p:nvSpPr>
          <p:spPr>
            <a:xfrm>
              <a:off x="8808073" y="1205124"/>
              <a:ext cx="14184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SMS</a:t>
              </a:r>
              <a:r>
                <a:rPr lang="ru-RU" dirty="0">
                  <a:solidFill>
                    <a:schemeClr val="bg1"/>
                  </a:solidFill>
                </a:rPr>
                <a:t> и </a:t>
              </a:r>
              <a:r>
                <a:rPr lang="en-US" dirty="0">
                  <a:solidFill>
                    <a:schemeClr val="bg1"/>
                  </a:solidFill>
                </a:rPr>
                <a:t>E-mail</a:t>
              </a:r>
              <a:endParaRPr lang="ru-RU" dirty="0">
                <a:solidFill>
                  <a:schemeClr val="bg1"/>
                </a:solidFill>
              </a:endParaRPr>
            </a:p>
            <a:p>
              <a:pPr algn="ctr"/>
              <a:r>
                <a:rPr lang="ru-RU" dirty="0">
                  <a:solidFill>
                    <a:schemeClr val="bg1"/>
                  </a:solidFill>
                </a:rPr>
                <a:t>оповещения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B6FD34D-9ABE-4641-9BAC-BC370F9C131C}"/>
              </a:ext>
            </a:extLst>
          </p:cNvPr>
          <p:cNvGrpSpPr/>
          <p:nvPr/>
        </p:nvGrpSpPr>
        <p:grpSpPr>
          <a:xfrm>
            <a:off x="8114347" y="2956872"/>
            <a:ext cx="2508309" cy="2162335"/>
            <a:chOff x="8579084" y="2797947"/>
            <a:chExt cx="2508309" cy="2162335"/>
          </a:xfrm>
        </p:grpSpPr>
        <p:sp>
          <p:nvSpPr>
            <p:cNvPr id="20" name="Шестиугольник 19">
              <a:extLst>
                <a:ext uri="{FF2B5EF4-FFF2-40B4-BE49-F238E27FC236}">
                  <a16:creationId xmlns:a16="http://schemas.microsoft.com/office/drawing/2014/main" id="{B05BBCF0-7202-4FB2-83BE-2AFD85BD46DA}"/>
                </a:ext>
              </a:extLst>
            </p:cNvPr>
            <p:cNvSpPr/>
            <p:nvPr/>
          </p:nvSpPr>
          <p:spPr>
            <a:xfrm>
              <a:off x="8579084" y="2797947"/>
              <a:ext cx="2508309" cy="2162335"/>
            </a:xfrm>
            <a:prstGeom prst="hexagon">
              <a:avLst/>
            </a:prstGeom>
            <a:solidFill>
              <a:srgbClr val="FF33CC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8C8CF626-2245-4F69-BB77-1BA5F950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381" y="2929128"/>
              <a:ext cx="924246" cy="92424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350684-22FD-4EB4-AE75-99CFECEEAEE4}"/>
                </a:ext>
              </a:extLst>
            </p:cNvPr>
            <p:cNvSpPr txBox="1"/>
            <p:nvPr/>
          </p:nvSpPr>
          <p:spPr>
            <a:xfrm>
              <a:off x="9111102" y="3853374"/>
              <a:ext cx="154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</a:rPr>
                <a:t>Мероприятия</a:t>
              </a:r>
            </a:p>
          </p:txBody>
        </p:sp>
      </p:grpSp>
      <p:grpSp>
        <p:nvGrpSpPr>
          <p:cNvPr id="2053" name="Группа 2052">
            <a:extLst>
              <a:ext uri="{FF2B5EF4-FFF2-40B4-BE49-F238E27FC236}">
                <a16:creationId xmlns:a16="http://schemas.microsoft.com/office/drawing/2014/main" id="{783C3485-757C-4EAD-8360-40612BC7999B}"/>
              </a:ext>
            </a:extLst>
          </p:cNvPr>
          <p:cNvGrpSpPr/>
          <p:nvPr/>
        </p:nvGrpSpPr>
        <p:grpSpPr>
          <a:xfrm>
            <a:off x="5099819" y="4021374"/>
            <a:ext cx="2797376" cy="1401157"/>
            <a:chOff x="5099818" y="4021374"/>
            <a:chExt cx="2861555" cy="1401157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62908F82-A882-4A17-A4CC-FF736C8BF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0596" y="4021374"/>
              <a:ext cx="2180777" cy="64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09243CEF-733E-420F-AAB1-B8B43A95E9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9818" y="4027556"/>
              <a:ext cx="680778" cy="1394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6DB34289-68DB-4E52-B852-C5DFCB8D72F5}"/>
              </a:ext>
            </a:extLst>
          </p:cNvPr>
          <p:cNvGrpSpPr/>
          <p:nvPr/>
        </p:nvGrpSpPr>
        <p:grpSpPr>
          <a:xfrm rot="10800000">
            <a:off x="358536" y="2641916"/>
            <a:ext cx="2861555" cy="1401157"/>
            <a:chOff x="5099818" y="4021374"/>
            <a:chExt cx="2861555" cy="1401157"/>
          </a:xfrm>
        </p:grpSpPr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EC8A8D18-4F6E-406C-B7A3-03FC3748A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0596" y="4021374"/>
              <a:ext cx="2180777" cy="64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D3684466-701D-43A4-A14D-A9F6C8ED9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9818" y="4027556"/>
              <a:ext cx="680778" cy="1394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E94ADE3-8511-478D-9DAC-BE4C76870243}"/>
              </a:ext>
            </a:extLst>
          </p:cNvPr>
          <p:cNvGrpSpPr/>
          <p:nvPr/>
        </p:nvGrpSpPr>
        <p:grpSpPr>
          <a:xfrm rot="10800000">
            <a:off x="5754926" y="2620968"/>
            <a:ext cx="2811024" cy="1401157"/>
            <a:chOff x="5099818" y="4021374"/>
            <a:chExt cx="2861555" cy="1401157"/>
          </a:xfrm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2F36A0CF-7557-4546-9130-26B991643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0596" y="4021374"/>
              <a:ext cx="2180777" cy="64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7C7DAA13-2DEC-442E-8E12-72C7A0B143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9818" y="4027556"/>
              <a:ext cx="680778" cy="1394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149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25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874E82A-4731-4C42-B8B2-0FF59554BF8C}"/>
              </a:ext>
            </a:extLst>
          </p:cNvPr>
          <p:cNvSpPr/>
          <p:nvPr/>
        </p:nvSpPr>
        <p:spPr>
          <a:xfrm>
            <a:off x="4950531" y="4778165"/>
            <a:ext cx="2816075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CF80CE86-E332-4F99-A0F2-AE695E927ABA}"/>
              </a:ext>
            </a:extLst>
          </p:cNvPr>
          <p:cNvSpPr/>
          <p:nvPr/>
        </p:nvSpPr>
        <p:spPr>
          <a:xfrm>
            <a:off x="1524000" y="4788948"/>
            <a:ext cx="2816075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7671AC7-6551-4B43-B415-C71B7DCB1738}"/>
              </a:ext>
            </a:extLst>
          </p:cNvPr>
          <p:cNvGrpSpPr/>
          <p:nvPr/>
        </p:nvGrpSpPr>
        <p:grpSpPr>
          <a:xfrm>
            <a:off x="1819274" y="1727788"/>
            <a:ext cx="2314575" cy="2314575"/>
            <a:chOff x="695325" y="1824037"/>
            <a:chExt cx="3209925" cy="3209925"/>
          </a:xfrm>
        </p:grpSpPr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F42EC669-99E6-43E0-96E0-FC5781A7363C}"/>
                </a:ext>
              </a:extLst>
            </p:cNvPr>
            <p:cNvSpPr/>
            <p:nvPr/>
          </p:nvSpPr>
          <p:spPr>
            <a:xfrm>
              <a:off x="695325" y="1824037"/>
              <a:ext cx="3209925" cy="320992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F927B8F-35A9-4323-8027-96171ACB7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221" y="2258035"/>
              <a:ext cx="2336393" cy="2336393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6DCE323-C9C5-4E36-8627-AC77326893B6}"/>
              </a:ext>
            </a:extLst>
          </p:cNvPr>
          <p:cNvGrpSpPr/>
          <p:nvPr/>
        </p:nvGrpSpPr>
        <p:grpSpPr>
          <a:xfrm>
            <a:off x="5024437" y="1728787"/>
            <a:ext cx="2314575" cy="2314575"/>
            <a:chOff x="4491037" y="1824037"/>
            <a:chExt cx="3209925" cy="320992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3A74ABC4-53F0-40F8-B499-257073CF5A9D}"/>
                </a:ext>
              </a:extLst>
            </p:cNvPr>
            <p:cNvSpPr/>
            <p:nvPr/>
          </p:nvSpPr>
          <p:spPr>
            <a:xfrm>
              <a:off x="4491037" y="1824037"/>
              <a:ext cx="3209925" cy="320992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5EE8A57-B0EA-4E4E-8D0A-96333B5E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186" y="2260803"/>
              <a:ext cx="2333625" cy="2333625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D3C697C-61E9-4CC1-BA38-C7558B3C8BFF}"/>
              </a:ext>
            </a:extLst>
          </p:cNvPr>
          <p:cNvGrpSpPr/>
          <p:nvPr/>
        </p:nvGrpSpPr>
        <p:grpSpPr>
          <a:xfrm>
            <a:off x="8229600" y="1728787"/>
            <a:ext cx="2314575" cy="2314575"/>
            <a:chOff x="8429625" y="1824037"/>
            <a:chExt cx="3209925" cy="3209925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0A283FA-2609-4898-B482-7E3ED237D66D}"/>
                </a:ext>
              </a:extLst>
            </p:cNvPr>
            <p:cNvSpPr/>
            <p:nvPr/>
          </p:nvSpPr>
          <p:spPr>
            <a:xfrm>
              <a:off x="8429625" y="1824037"/>
              <a:ext cx="3209925" cy="320992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3F735B7-88AC-418A-9F4C-5CAF3E98B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09" t="22318" r="22184" b="21216"/>
            <a:stretch/>
          </p:blipFill>
          <p:spPr>
            <a:xfrm>
              <a:off x="8791575" y="2162175"/>
              <a:ext cx="2514600" cy="2581275"/>
            </a:xfrm>
            <a:prstGeom prst="rect">
              <a:avLst/>
            </a:prstGeom>
          </p:spPr>
        </p:pic>
      </p:grp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FA0E9D8-230D-4D33-B204-AC18BCF8DEDC}"/>
              </a:ext>
            </a:extLst>
          </p:cNvPr>
          <p:cNvSpPr txBox="1">
            <a:spLocks/>
          </p:cNvSpPr>
          <p:nvPr/>
        </p:nvSpPr>
        <p:spPr>
          <a:xfrm>
            <a:off x="641759" y="348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Реализация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2F0F59-4EB0-44EE-86EB-7748D3851F41}"/>
              </a:ext>
            </a:extLst>
          </p:cNvPr>
          <p:cNvSpPr txBox="1"/>
          <p:nvPr/>
        </p:nvSpPr>
        <p:spPr>
          <a:xfrm>
            <a:off x="1613046" y="4327283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Visual studio 2019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060926-A3C5-4C92-A9B6-C594EFC47CA1}"/>
              </a:ext>
            </a:extLst>
          </p:cNvPr>
          <p:cNvSpPr txBox="1"/>
          <p:nvPr/>
        </p:nvSpPr>
        <p:spPr>
          <a:xfrm>
            <a:off x="4865212" y="4327283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MS SQL Server 2019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CB7ED-717B-4F17-9451-45A2BA3F9A68}"/>
              </a:ext>
            </a:extLst>
          </p:cNvPr>
          <p:cNvSpPr txBox="1"/>
          <p:nvPr/>
        </p:nvSpPr>
        <p:spPr>
          <a:xfrm>
            <a:off x="8458624" y="4337852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ASP.NET Core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C5685F-24A1-46B4-AD6C-4D91E5CF94B6}"/>
              </a:ext>
            </a:extLst>
          </p:cNvPr>
          <p:cNvSpPr txBox="1"/>
          <p:nvPr/>
        </p:nvSpPr>
        <p:spPr>
          <a:xfrm>
            <a:off x="1532710" y="4788947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Среда разработки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897D6-8AFB-4028-A66D-0AEB5F9E2D3B}"/>
              </a:ext>
            </a:extLst>
          </p:cNvPr>
          <p:cNvSpPr txBox="1"/>
          <p:nvPr/>
        </p:nvSpPr>
        <p:spPr>
          <a:xfrm>
            <a:off x="5856667" y="479721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СУБД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4295AD7-15DF-4359-9B7F-096F9112C40F}"/>
              </a:ext>
            </a:extLst>
          </p:cNvPr>
          <p:cNvSpPr/>
          <p:nvPr/>
        </p:nvSpPr>
        <p:spPr>
          <a:xfrm>
            <a:off x="8122356" y="4778164"/>
            <a:ext cx="2816075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AE677-2338-4FBA-936F-683C7F1F013B}"/>
              </a:ext>
            </a:extLst>
          </p:cNvPr>
          <p:cNvSpPr txBox="1"/>
          <p:nvPr/>
        </p:nvSpPr>
        <p:spPr>
          <a:xfrm>
            <a:off x="8598886" y="4787758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Платформа</a:t>
            </a:r>
          </a:p>
        </p:txBody>
      </p:sp>
    </p:spTree>
    <p:extLst>
      <p:ext uri="{BB962C8B-B14F-4D97-AF65-F5344CB8AC3E}">
        <p14:creationId xmlns:p14="http://schemas.microsoft.com/office/powerpoint/2010/main" val="257050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0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080E4DC-F43A-41C6-A279-AE932D6F6642}"/>
              </a:ext>
            </a:extLst>
          </p:cNvPr>
          <p:cNvSpPr txBox="1">
            <a:spLocks/>
          </p:cNvSpPr>
          <p:nvPr/>
        </p:nvSpPr>
        <p:spPr>
          <a:xfrm>
            <a:off x="1" y="348347"/>
            <a:ext cx="4243070" cy="605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Диаграмма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E5E401-72B7-4AF0-8F24-03A91EA7097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70" y="458152"/>
            <a:ext cx="7948930" cy="594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97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80B6B8-BFAC-4ADA-833D-52D45D6F67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37" y="460057"/>
            <a:ext cx="7172325" cy="5937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B8120E-651C-465A-BB33-09B2AEDF9E85}"/>
              </a:ext>
            </a:extLst>
          </p:cNvPr>
          <p:cNvSpPr txBox="1">
            <a:spLocks/>
          </p:cNvSpPr>
          <p:nvPr/>
        </p:nvSpPr>
        <p:spPr>
          <a:xfrm>
            <a:off x="1085851" y="460057"/>
            <a:ext cx="4243070" cy="605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Схема </a:t>
            </a:r>
          </a:p>
          <a:p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базы </a:t>
            </a:r>
          </a:p>
          <a:p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данных</a:t>
            </a:r>
          </a:p>
        </p:txBody>
      </p:sp>
    </p:spTree>
    <p:extLst>
      <p:ext uri="{BB962C8B-B14F-4D97-AF65-F5344CB8AC3E}">
        <p14:creationId xmlns:p14="http://schemas.microsoft.com/office/powerpoint/2010/main" val="214321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6AE42-04C6-475F-A9E2-7AD3CF0F6CD9}"/>
              </a:ext>
            </a:extLst>
          </p:cNvPr>
          <p:cNvSpPr txBox="1">
            <a:spLocks/>
          </p:cNvSpPr>
          <p:nvPr/>
        </p:nvSpPr>
        <p:spPr>
          <a:xfrm>
            <a:off x="800100" y="0"/>
            <a:ext cx="4933950" cy="2482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Функциональная структура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B0BA79-F11E-4853-BD18-0B3A58FC95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55" y="656272"/>
            <a:ext cx="9631045" cy="5545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8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FC49D9AA-0FB3-4682-80FD-D489C9B0B463}"/>
              </a:ext>
            </a:extLst>
          </p:cNvPr>
          <p:cNvSpPr txBox="1">
            <a:spLocks/>
          </p:cNvSpPr>
          <p:nvPr/>
        </p:nvSpPr>
        <p:spPr>
          <a:xfrm>
            <a:off x="174958" y="123302"/>
            <a:ext cx="11842083" cy="1066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algn="ctr"/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Экранные формы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2235E-FB42-4067-828F-F0B7574A39C9}"/>
              </a:ext>
            </a:extLst>
          </p:cNvPr>
          <p:cNvSpPr txBox="1"/>
          <p:nvPr/>
        </p:nvSpPr>
        <p:spPr>
          <a:xfrm>
            <a:off x="3965062" y="928526"/>
            <a:ext cx="421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Roboto" panose="02000000000000000000" pitchFamily="2" charset="0"/>
                <a:ea typeface="Roboto" panose="02000000000000000000" pitchFamily="2" charset="0"/>
              </a:rPr>
              <a:t>Регистрация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9E872E-7310-4994-A1B5-28D7B9DC99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1451746"/>
            <a:ext cx="4381500" cy="3415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DAC460-7D3A-4AF9-AF72-6498677433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1501" y="1451746"/>
            <a:ext cx="3965061" cy="341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8506E3-F24D-4D34-8129-F26E4625822F}"/>
              </a:ext>
            </a:extLst>
          </p:cNvPr>
          <p:cNvPicPr/>
          <p:nvPr/>
        </p:nvPicPr>
        <p:blipFill rotWithShape="1">
          <a:blip r:embed="rId4"/>
          <a:srcRect r="9036"/>
          <a:stretch/>
        </p:blipFill>
        <p:spPr>
          <a:xfrm>
            <a:off x="8346562" y="1451746"/>
            <a:ext cx="3845438" cy="3415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AA669A-AD01-4F84-9B62-82E5BEAE922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80980" y="1451746"/>
            <a:ext cx="9601518" cy="5400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D24F1A9-1867-47DB-9062-6466306D39E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80980" y="1451746"/>
            <a:ext cx="9601518" cy="5400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070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184</Words>
  <Application>Microsoft Office PowerPoint</Application>
  <PresentationFormat>Широкоэкранный</PresentationFormat>
  <Paragraphs>70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Inter Black</vt:lpstr>
      <vt:lpstr>Roboto</vt:lpstr>
      <vt:lpstr>Segoe UI Black</vt:lpstr>
      <vt:lpstr>Тема Office</vt:lpstr>
      <vt:lpstr>WEB-Приложение для организации работы средней школы №1 г. Полоцка</vt:lpstr>
      <vt:lpstr>Актуальность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Kirill Krigin</cp:lastModifiedBy>
  <cp:revision>158</cp:revision>
  <dcterms:created xsi:type="dcterms:W3CDTF">2021-04-14T06:20:01Z</dcterms:created>
  <dcterms:modified xsi:type="dcterms:W3CDTF">2021-06-16T00:03:35Z</dcterms:modified>
</cp:coreProperties>
</file>